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9"/>
  </p:notesMasterIdLst>
  <p:sldIdLst>
    <p:sldId id="256" r:id="rId5"/>
    <p:sldId id="283" r:id="rId6"/>
    <p:sldId id="302" r:id="rId7"/>
    <p:sldId id="299" r:id="rId8"/>
    <p:sldId id="291" r:id="rId9"/>
    <p:sldId id="284" r:id="rId10"/>
    <p:sldId id="307" r:id="rId11"/>
    <p:sldId id="290" r:id="rId12"/>
    <p:sldId id="285" r:id="rId13"/>
    <p:sldId id="300" r:id="rId14"/>
    <p:sldId id="311" r:id="rId15"/>
    <p:sldId id="312" r:id="rId16"/>
    <p:sldId id="303" r:id="rId17"/>
    <p:sldId id="301" r:id="rId18"/>
    <p:sldId id="304" r:id="rId19"/>
    <p:sldId id="305" r:id="rId20"/>
    <p:sldId id="306" r:id="rId21"/>
    <p:sldId id="289" r:id="rId22"/>
    <p:sldId id="313" r:id="rId23"/>
    <p:sldId id="297" r:id="rId24"/>
    <p:sldId id="310" r:id="rId25"/>
    <p:sldId id="296" r:id="rId26"/>
    <p:sldId id="298" r:id="rId27"/>
    <p:sldId id="268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1C1C"/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692"/>
  </p:normalViewPr>
  <p:slideViewPr>
    <p:cSldViewPr snapToGrid="0">
      <p:cViewPr varScale="1">
        <p:scale>
          <a:sx n="81" d="100"/>
          <a:sy n="81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0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84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7009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639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835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059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customXml" Target="../ink/ink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70.png"/><Relationship Id="rId5" Type="http://schemas.openxmlformats.org/officeDocument/2006/relationships/image" Target="../media/image13.png"/><Relationship Id="rId10" Type="http://schemas.openxmlformats.org/officeDocument/2006/relationships/customXml" Target="../ink/ink39.xml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0" y="1339747"/>
            <a:ext cx="12222984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 dirty="0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46" y="17334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062716" y="1744404"/>
            <a:ext cx="6786397" cy="472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3350" b="1" dirty="0">
                <a:latin typeface="Microsoft YaHei"/>
              </a:rPr>
              <a:t>AI-Driven Hybrid Cyber Defensive System for Intelligent Malware Detection and Threat Insight</a:t>
            </a:r>
            <a:endParaRPr lang="en-US" sz="3350" b="1" dirty="0">
              <a:latin typeface="Microsoft YaHei"/>
            </a:endParaRP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br>
              <a:rPr lang="en-GB" sz="37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</a:b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Chimdessa Tesfaye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 Getachewu Getu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 Rediet Bekele</a:t>
            </a:r>
          </a:p>
          <a:p>
            <a:pPr algn="just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GB" sz="2000" dirty="0">
                <a:latin typeface="Microsoft YaHei Light" panose="020B0502040204020203" pitchFamily="34" charset="-122"/>
                <a:ea typeface="Microsoft YaHei Light" panose="020B0502040204020203" pitchFamily="34" charset="-122"/>
                <a:sym typeface="Myriad Pro Semibold"/>
              </a:rPr>
              <a:t>Meseret Gebreselasie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2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Date:16/06/2025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 Cleaning: Removed redundant columns (e.g., file names), checked for missing values.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 Selection: Extra-Trees Classifier selected 13 critical features (e.g., SizeOfStackReserve, DllCharacteristics).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Text Preprocessing: Removed special characters, lowercased text, tokenized with BERT.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Labeling: Binary classification (threat-related vs. non-threat-related).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306087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535881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851025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654" y="1633996"/>
            <a:ext cx="4761509" cy="385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9357" y="1607077"/>
            <a:ext cx="5275144" cy="46251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196953" y="6047517"/>
            <a:ext cx="6052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Microsoft YaHei Light"/>
              </a:rPr>
              <a:t>EDAs of malware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04004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6" y="329280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535881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929950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904" y="1862944"/>
            <a:ext cx="3417743" cy="252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1508" y="1814568"/>
            <a:ext cx="4010025" cy="2452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462" y="1710231"/>
            <a:ext cx="3743442" cy="29171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43582" y="5670590"/>
            <a:ext cx="6052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Microsoft YaHei Light"/>
              </a:rPr>
              <a:t>EDAs of Threat Intelligence dataset</a:t>
            </a:r>
            <a:endParaRPr lang="en-GB" sz="2000" dirty="0"/>
          </a:p>
        </p:txBody>
      </p:sp>
      <p:sp>
        <p:nvSpPr>
          <p:cNvPr id="18" name="Rectangle 17"/>
          <p:cNvSpPr/>
          <p:nvPr/>
        </p:nvSpPr>
        <p:spPr>
          <a:xfrm>
            <a:off x="316349" y="4632600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Microsoft YaHei Light"/>
              </a:rPr>
              <a:t>Class Distribution</a:t>
            </a:r>
            <a:endParaRPr lang="en-GB" sz="2000" dirty="0"/>
          </a:p>
        </p:txBody>
      </p:sp>
      <p:sp>
        <p:nvSpPr>
          <p:cNvPr id="19" name="Rectangle 18"/>
          <p:cNvSpPr/>
          <p:nvPr/>
        </p:nvSpPr>
        <p:spPr>
          <a:xfrm>
            <a:off x="4087958" y="4498320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Microsoft YaHei Light"/>
              </a:rPr>
              <a:t>Text Length Distribution</a:t>
            </a:r>
            <a:endParaRPr lang="en-GB" sz="2000" dirty="0"/>
          </a:p>
        </p:txBody>
      </p:sp>
      <p:sp>
        <p:nvSpPr>
          <p:cNvPr id="21" name="Rectangle 20"/>
          <p:cNvSpPr/>
          <p:nvPr/>
        </p:nvSpPr>
        <p:spPr>
          <a:xfrm>
            <a:off x="7769682" y="4392172"/>
            <a:ext cx="3563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Microsoft YaHei Light"/>
              </a:rPr>
              <a:t>Word cloud of the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581170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747734" y="1110597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158313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Selecting optimal algorithms and training them on preprocessed data.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Type: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Classification models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Logistic Regression, Random Forest, XGBoost, DNN, CNN, LSTM, Hybrid CNN-LSTM.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Training split: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80/20.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Target value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Legitimate column(1-malware &amp; 0-benign)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Intelligence: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Fine-tuned BERT (bert-tiny-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finetuned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-</a:t>
            </a:r>
            <a:r>
              <a:rPr lang="en-US" sz="2000" dirty="0" err="1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sms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-spam-detection).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Training: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10 epochs, 80/20 train/validation split.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Target Variable: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Label(1-malware text or 0-Benign /safe text)</a:t>
            </a: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Goal: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Identify best-performing base models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Quantifying performance and optimizing model parameters.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Metrics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Accuracy, F1-score, ROC,AUC.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Tuning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XGBoost(tree depth, learning rate)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Metrics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Accuracy, validation loss.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Tuning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BERT(epochs, batch size)</a:t>
            </a:r>
          </a:p>
          <a:p>
            <a:pPr marL="457200" lvl="1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lvl="0" indent="0" hangingPunct="1">
              <a:lnSpc>
                <a:spcPct val="100000"/>
              </a:lnSpc>
              <a:spcBef>
                <a:spcPts val="0"/>
              </a:spcBef>
              <a:buSzTx/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Goal: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  <a:sym typeface="Merriweather Sans Light"/>
              </a:rPr>
              <a:t>Maximize efficiency without overfitting</a:t>
            </a:r>
            <a:endParaRPr lang="en-US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  <a:sym typeface="Merriweather Sans Light"/>
            </a:endParaRPr>
          </a:p>
          <a:p>
            <a:pPr marL="457200" lvl="1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Finalizing models for deployment through rigorous validation.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Pruning(XGBoost) and cross validation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Hybrid CNN-LSTM tested but retained XGBoost for efficiency.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Intelligence:</a:t>
            </a: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Early stopping applied to prevent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2544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34056" y="2302275"/>
            <a:ext cx="10941982" cy="374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8367" y="1826008"/>
            <a:ext cx="8392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Quantitative proof of model effectiveness.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11697"/>
              </p:ext>
            </p:extLst>
          </p:nvPr>
        </p:nvGraphicFramePr>
        <p:xfrm>
          <a:off x="808367" y="2375154"/>
          <a:ext cx="5917748" cy="1921383"/>
        </p:xfrm>
        <a:graphic>
          <a:graphicData uri="http://schemas.openxmlformats.org/drawingml/2006/table">
            <a:tbl>
              <a:tblPr firstRow="1" firstCol="1" bandRow="1"/>
              <a:tblGrid>
                <a:gridCol w="1132840">
                  <a:extLst>
                    <a:ext uri="{9D8B030D-6E8A-4147-A177-3AD203B41FA5}">
                      <a16:colId xmlns:a16="http://schemas.microsoft.com/office/drawing/2014/main" val="1939258208"/>
                    </a:ext>
                  </a:extLst>
                </a:gridCol>
                <a:gridCol w="1132840">
                  <a:extLst>
                    <a:ext uri="{9D8B030D-6E8A-4147-A177-3AD203B41FA5}">
                      <a16:colId xmlns:a16="http://schemas.microsoft.com/office/drawing/2014/main" val="1169263489"/>
                    </a:ext>
                  </a:extLst>
                </a:gridCol>
                <a:gridCol w="1348484">
                  <a:extLst>
                    <a:ext uri="{9D8B030D-6E8A-4147-A177-3AD203B41FA5}">
                      <a16:colId xmlns:a16="http://schemas.microsoft.com/office/drawing/2014/main" val="2979203469"/>
                    </a:ext>
                  </a:extLst>
                </a:gridCol>
                <a:gridCol w="1239715">
                  <a:extLst>
                    <a:ext uri="{9D8B030D-6E8A-4147-A177-3AD203B41FA5}">
                      <a16:colId xmlns:a16="http://schemas.microsoft.com/office/drawing/2014/main" val="1965887774"/>
                    </a:ext>
                  </a:extLst>
                </a:gridCol>
                <a:gridCol w="1063869">
                  <a:extLst>
                    <a:ext uri="{9D8B030D-6E8A-4147-A177-3AD203B41FA5}">
                      <a16:colId xmlns:a16="http://schemas.microsoft.com/office/drawing/2014/main" val="195404661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 Model used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F1 score  on testing data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 score on testing dataset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 on training dataset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Training time (sec)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701047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XGBoost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99.11%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99.52%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 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1.03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95855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RF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99.05%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98.62%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98.44%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5.39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2174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LR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96.03%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94.45%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94.32%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3.24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678009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DNN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58.18%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72.4%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73.11%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10.8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57097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84638"/>
              </p:ext>
            </p:extLst>
          </p:nvPr>
        </p:nvGraphicFramePr>
        <p:xfrm>
          <a:off x="790782" y="4670851"/>
          <a:ext cx="5935333" cy="1622044"/>
        </p:xfrm>
        <a:graphic>
          <a:graphicData uri="http://schemas.openxmlformats.org/drawingml/2006/table">
            <a:tbl>
              <a:tblPr firstRow="1" firstCol="1" bandRow="1"/>
              <a:tblGrid>
                <a:gridCol w="1117148">
                  <a:extLst>
                    <a:ext uri="{9D8B030D-6E8A-4147-A177-3AD203B41FA5}">
                      <a16:colId xmlns:a16="http://schemas.microsoft.com/office/drawing/2014/main" val="3331923050"/>
                    </a:ext>
                  </a:extLst>
                </a:gridCol>
                <a:gridCol w="808893">
                  <a:extLst>
                    <a:ext uri="{9D8B030D-6E8A-4147-A177-3AD203B41FA5}">
                      <a16:colId xmlns:a16="http://schemas.microsoft.com/office/drawing/2014/main" val="2766140942"/>
                    </a:ext>
                  </a:extLst>
                </a:gridCol>
                <a:gridCol w="764930">
                  <a:extLst>
                    <a:ext uri="{9D8B030D-6E8A-4147-A177-3AD203B41FA5}">
                      <a16:colId xmlns:a16="http://schemas.microsoft.com/office/drawing/2014/main" val="4132098229"/>
                    </a:ext>
                  </a:extLst>
                </a:gridCol>
                <a:gridCol w="659424">
                  <a:extLst>
                    <a:ext uri="{9D8B030D-6E8A-4147-A177-3AD203B41FA5}">
                      <a16:colId xmlns:a16="http://schemas.microsoft.com/office/drawing/2014/main" val="4256738771"/>
                    </a:ext>
                  </a:extLst>
                </a:gridCol>
                <a:gridCol w="624253">
                  <a:extLst>
                    <a:ext uri="{9D8B030D-6E8A-4147-A177-3AD203B41FA5}">
                      <a16:colId xmlns:a16="http://schemas.microsoft.com/office/drawing/2014/main" val="529545318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997938824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1464264482"/>
                    </a:ext>
                  </a:extLst>
                </a:gridCol>
                <a:gridCol w="729762">
                  <a:extLst>
                    <a:ext uri="{9D8B030D-6E8A-4147-A177-3AD203B41FA5}">
                      <a16:colId xmlns:a16="http://schemas.microsoft.com/office/drawing/2014/main" val="1996880114"/>
                    </a:ext>
                  </a:extLst>
                </a:gridCol>
              </a:tblGrid>
              <a:tr h="2578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 Model used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Accuracy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Recall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F1 Score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ROC AUC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Loss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Training Time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70123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CNN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98.9%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98.3%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98.05%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98.17%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0.04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5.4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6354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LSTM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97%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94.14%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96.08%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95.1%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99.51%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0.08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5.1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431008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Hybrid CNN_LSTM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98.98%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98.26%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98.37%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98.32% 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0.03</a:t>
                      </a:r>
                      <a:endParaRPr lang="en-GB" sz="110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  <a:cs typeface="Times New Roman" panose="02020603050405020304" pitchFamily="18" charset="0"/>
                        </a:rPr>
                        <a:t>5.3</a:t>
                      </a:r>
                      <a:endParaRPr lang="en-GB" sz="1100" dirty="0">
                        <a:effectLst/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64530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882841" y="2753332"/>
            <a:ext cx="51535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XGBoost achieved best accuracy-speed balance in this study.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 hybrid CNN_LSTM model outperformed well over other deep learning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 models generalized well (train/test accuracy close)</a:t>
            </a:r>
          </a:p>
        </p:txBody>
      </p:sp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22544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634056" y="2302275"/>
            <a:ext cx="10941982" cy="374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389" y="2502238"/>
            <a:ext cx="51535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/>
              </a:rPr>
              <a:t>Fine-tuned BERT model.</a:t>
            </a:r>
            <a:endParaRPr lang="en-GB" sz="2000" dirty="0">
              <a:solidFill>
                <a:srgbClr val="1C1C1C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Accuracy was the primary metric, with up to 88.8%.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accuracy after 10 epochs. Training loss reduced to 0.0023, while validation loss stabilized around 0.5.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55951" y="6156428"/>
            <a:ext cx="8392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Threat intelligence classifier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367" y="2333132"/>
            <a:ext cx="5287633" cy="21973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1348" y="465079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While training loss continued to decrease, validation loss plateaued after epoch 7,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1C1C1C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suggesting a good time to apply early stopping to prevent overfitting.</a:t>
            </a:r>
          </a:p>
        </p:txBody>
      </p:sp>
    </p:spTree>
    <p:extLst>
      <p:ext uri="{BB962C8B-B14F-4D97-AF65-F5344CB8AC3E}">
        <p14:creationId xmlns:p14="http://schemas.microsoft.com/office/powerpoint/2010/main" val="5178905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8856" y="1450597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8856" y="730177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54543" y="1085518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577" y="1828814"/>
            <a:ext cx="50348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Malware Detection App: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 PyQt5-based GUI with notification integration (plyer). Detects and alerts about executable malware (using saved xgboost.pkl model)</a:t>
            </a:r>
          </a:p>
        </p:txBody>
      </p:sp>
      <p:pic>
        <p:nvPicPr>
          <p:cNvPr id="18" name="Picture 17"/>
          <p:cNvPicPr/>
          <p:nvPr/>
        </p:nvPicPr>
        <p:blipFill>
          <a:blip r:embed="rId12"/>
          <a:stretch>
            <a:fillRect/>
          </a:stretch>
        </p:blipFill>
        <p:spPr>
          <a:xfrm>
            <a:off x="909075" y="3292651"/>
            <a:ext cx="3593651" cy="2734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38191" y="1835968"/>
            <a:ext cx="52113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Threat Classifier App:</a:t>
            </a:r>
            <a:r>
              <a:rPr lang="en-GB" sz="20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 Streamlit-based web interface for real-time classification of text-based cyber news (using saved bert classifier model)</a:t>
            </a:r>
          </a:p>
        </p:txBody>
      </p:sp>
      <p:pic>
        <p:nvPicPr>
          <p:cNvPr id="19" name="Picture 18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33" y="3152253"/>
            <a:ext cx="5708650" cy="27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599124" y="880955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3546" y="1182854"/>
            <a:ext cx="1709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Microsoft Himalaya" panose="01010100010101010101" pitchFamily="2" charset="0"/>
              </a:rPr>
              <a:t>Demo Video</a:t>
            </a:r>
            <a:endParaRPr lang="en-GB" sz="20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167744" y="1560330"/>
            <a:ext cx="304273" cy="324533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group_one_dem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93999" y="1963786"/>
            <a:ext cx="8354290" cy="4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18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We plan to extend the system with: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Use real-time threat feed APIs (e.g., VirusTotal, MISP).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Extend threat classification to multi-class (APT, phishing, ransomware).</a:t>
            </a: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GB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Expand NER to custom cyber tags using spaCy or Flair.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Tools: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pefile, XGBoost, BERT, spaCy, Streamlit.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VirusShare.com, The Hacker News.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Papers: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Random Forests (Breiman 2001), XGBoost for malware detection (Pant 2022), SecureBERT (Aghaei 2022).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hank you!"/>
          <p:cNvSpPr txBox="1">
            <a:spLocks/>
          </p:cNvSpPr>
          <p:nvPr/>
        </p:nvSpPr>
        <p:spPr>
          <a:xfrm>
            <a:off x="1123712" y="6434646"/>
            <a:ext cx="10461164" cy="47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latinLnBrk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GB" sz="2000" i="1" dirty="0"/>
              <a:t>AI for Cyber Defence: Combining Static Detection with Dynamic Threat Understanding.</a:t>
            </a:r>
            <a:endParaRPr lang="en-GB" sz="20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17560" y="1162740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817560" y="1788962"/>
            <a:ext cx="7737355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Problem: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Cyber threats are evolving rapidly, requiring smarter defenses.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Challenges: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Fragmented approaches: Reactive detection (signature-based) vs. proactive intelligence (manual analysis).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Resource-intensive and non-scalable methods.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Solution: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Hybrid AI-driven system combining: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 (static binary analysis).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 (NLP-based text classification).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0391" y="2425520"/>
            <a:ext cx="2644954" cy="233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93960" y="910153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0759" y="1404606"/>
            <a:ext cx="1129127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Goal: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Develop a hybrid AI-driven cybersecurity system to automate and enhance threat detection and intelligence.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Key Objectives: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1.Malware Detection:</a:t>
            </a:r>
          </a:p>
          <a:p>
            <a:pPr lvl="1" algn="just" hangingPunct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Classify executables as malware/benign using PE header features.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2.Threat Intelligence:</a:t>
            </a:r>
          </a:p>
          <a:p>
            <a:pPr lvl="1" algn="just" hangingPunct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Fine-tune BERT for binary classification (threat vs. non-threat).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Build two standalone tools (desktop and web) that offer real-time classification and analysis.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Impact: </a:t>
            </a: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Reduce reliance on manual analysis. Improve scalability and response time against evolving threats.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508977" y="891026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854087" y="2585803"/>
            <a:ext cx="6657446" cy="27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4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(Quality Education): 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Promotes cybersecurity awareness and education.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440" y="3036682"/>
            <a:ext cx="1378505" cy="1373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8655" y="1470863"/>
            <a:ext cx="1397978" cy="12113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4945" y="36810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9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(Industry, Innovation &amp; Infrastructure): Strengthens digital infrastructure security.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8292" y="5517257"/>
            <a:ext cx="54472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SDG 16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(Peace, Justice &amp; Strong Institutions): Protects institutions from cybercrime.</a:t>
            </a:r>
            <a:endParaRPr lang="en-US" sz="2000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3241" y="4859450"/>
            <a:ext cx="1623611" cy="13906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2018" y="3373224"/>
            <a:ext cx="2223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GB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aligns with these SDG goals:-</a:t>
            </a:r>
          </a:p>
        </p:txBody>
      </p:sp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461654" y="1429806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61654" y="3609693"/>
            <a:ext cx="10871696" cy="91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Real-World Impact and Scalability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: 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What makes this system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practical and scalable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is its ability to be deployed in both desktop and web environments-accessible by analysts, SOC teams, and even AI bots in the future.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Together, the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 engine and Threat Classifier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provide </a:t>
            </a: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layered defense 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 detecting malicious code and understanding emerging threat trends from reports, emails, or alerts.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This project can help financial institutions, public services, and national cybersecurity centers make faster, smarter, and more proactive security decisions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9279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349294" y="2185989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Malware Detection:</a:t>
            </a:r>
          </a:p>
          <a:p>
            <a:pPr marL="8382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Dataset: 56,645 PE files (41,323 malware, 15,321 benign) from VirusShare.com.</a:t>
            </a:r>
          </a:p>
          <a:p>
            <a:pPr marL="838200" lvl="1" indent="-342900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Features: 54 PE header attributes (e.g., entropy, section sizes).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Threat Intelligence: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Dataset: 90+ articles from The Hacker News (scraped via RSS).</a:t>
            </a:r>
          </a:p>
          <a:p>
            <a:pPr lvl="1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Fields: Title, summary, publication date, URL.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1303" y="1958781"/>
            <a:ext cx="1562100" cy="1499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9276" y="4010467"/>
            <a:ext cx="1594127" cy="13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6259e846-8b77-4076-b7b3-191dee427045"/>
    <ds:schemaRef ds:uri="97847797-b717-4ffb-b5fd-2a237f853cd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Words>1097</Words>
  <Application>Microsoft Office PowerPoint</Application>
  <PresentationFormat>Widescreen</PresentationFormat>
  <Paragraphs>199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CBE</dc:creator>
  <cp:lastModifiedBy>Getachew Getu</cp:lastModifiedBy>
  <cp:revision>70</cp:revision>
  <dcterms:modified xsi:type="dcterms:W3CDTF">2025-06-16T08:11:08Z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